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2" r:id="rId2"/>
    <p:sldId id="393" r:id="rId3"/>
    <p:sldId id="394" r:id="rId4"/>
    <p:sldId id="395" r:id="rId5"/>
    <p:sldId id="396" r:id="rId6"/>
    <p:sldId id="397" r:id="rId7"/>
    <p:sldId id="398" r:id="rId8"/>
    <p:sldId id="400" r:id="rId9"/>
    <p:sldId id="404" r:id="rId10"/>
    <p:sldId id="405" r:id="rId11"/>
    <p:sldId id="406" r:id="rId12"/>
    <p:sldId id="407" r:id="rId13"/>
    <p:sldId id="409" r:id="rId14"/>
    <p:sldId id="410" r:id="rId15"/>
    <p:sldId id="411" r:id="rId16"/>
    <p:sldId id="412" r:id="rId17"/>
    <p:sldId id="413" r:id="rId18"/>
    <p:sldId id="402" r:id="rId19"/>
    <p:sldId id="279" r:id="rId20"/>
    <p:sldId id="31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162" autoAdjust="0"/>
  </p:normalViewPr>
  <p:slideViewPr>
    <p:cSldViewPr>
      <p:cViewPr>
        <p:scale>
          <a:sx n="81" d="100"/>
          <a:sy n="81" d="100"/>
        </p:scale>
        <p:origin x="-7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7AE48-5145-4775-9262-426FC05B18F6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EA798-C2E7-4291-8695-26E90F314C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51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EE5C-6DF6-4C93-91BD-96C5F332B69D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17F4-DA71-4A8D-B3C0-14D5092D48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EE5C-6DF6-4C93-91BD-96C5F332B69D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17F4-DA71-4A8D-B3C0-14D5092D48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EE5C-6DF6-4C93-91BD-96C5F332B69D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17F4-DA71-4A8D-B3C0-14D5092D48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EE5C-6DF6-4C93-91BD-96C5F332B69D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17F4-DA71-4A8D-B3C0-14D5092D48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EE5C-6DF6-4C93-91BD-96C5F332B69D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17F4-DA71-4A8D-B3C0-14D5092D48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EE5C-6DF6-4C93-91BD-96C5F332B69D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17F4-DA71-4A8D-B3C0-14D5092D48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EE5C-6DF6-4C93-91BD-96C5F332B69D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17F4-DA71-4A8D-B3C0-14D5092D48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EE5C-6DF6-4C93-91BD-96C5F332B69D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17F4-DA71-4A8D-B3C0-14D5092D48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EE5C-6DF6-4C93-91BD-96C5F332B69D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17F4-DA71-4A8D-B3C0-14D5092D48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EE5C-6DF6-4C93-91BD-96C5F332B69D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17F4-DA71-4A8D-B3C0-14D5092D48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EE5C-6DF6-4C93-91BD-96C5F332B69D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17F4-DA71-4A8D-B3C0-14D5092D48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1EE5C-6DF6-4C93-91BD-96C5F332B69D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D17F4-DA71-4A8D-B3C0-14D5092D48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8.xml"/><Relationship Id="rId3" Type="http://schemas.openxmlformats.org/officeDocument/2006/relationships/image" Target="../media/image7.jpeg"/><Relationship Id="rId7" Type="http://schemas.openxmlformats.org/officeDocument/2006/relationships/slide" Target="slide12.xml"/><Relationship Id="rId12" Type="http://schemas.openxmlformats.org/officeDocument/2006/relationships/slide" Target="slide14.xml"/><Relationship Id="rId17" Type="http://schemas.openxmlformats.org/officeDocument/2006/relationships/slide" Target="slide9.xml"/><Relationship Id="rId2" Type="http://schemas.openxmlformats.org/officeDocument/2006/relationships/image" Target="../media/image1.png"/><Relationship Id="rId16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0.jpeg"/><Relationship Id="rId5" Type="http://schemas.openxmlformats.org/officeDocument/2006/relationships/image" Target="../media/image8.jpeg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4" Type="http://schemas.openxmlformats.org/officeDocument/2006/relationships/slide" Target="slide11.xml"/><Relationship Id="rId9" Type="http://schemas.openxmlformats.org/officeDocument/2006/relationships/slide" Target="slide16.xml"/><Relationship Id="rId1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8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0" descr="flowers 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5562600"/>
            <a:ext cx="4495800" cy="1036637"/>
          </a:xfrm>
          <a:prstGeom prst="rect">
            <a:avLst/>
          </a:prstGeom>
          <a:noFill/>
        </p:spPr>
      </p:pic>
      <p:pic>
        <p:nvPicPr>
          <p:cNvPr id="5" name="Picture 41" descr="fruit 4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5562600"/>
            <a:ext cx="1981200" cy="912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1" descr="fruit 4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5486400"/>
            <a:ext cx="1981200" cy="684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1" descr="fruit 4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5791200"/>
            <a:ext cx="1981200" cy="684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305175" y="1519059"/>
            <a:ext cx="312420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6500" b="1" dirty="0">
                <a:solidFill>
                  <a:srgbClr val="800080"/>
                </a:solidFill>
                <a:latin typeface="Berlin Sans FB Demi" panose="020E0802020502020306" pitchFamily="34" charset="0"/>
              </a:rPr>
              <a:t>Unit </a:t>
            </a:r>
            <a:r>
              <a:rPr lang="en-US" sz="6500" b="1" dirty="0" smtClean="0">
                <a:solidFill>
                  <a:srgbClr val="800080"/>
                </a:solidFill>
                <a:latin typeface="Berlin Sans FB Demi" panose="020E0802020502020306" pitchFamily="34" charset="0"/>
              </a:rPr>
              <a:t>10</a:t>
            </a:r>
            <a:endParaRPr lang="en-US" sz="6500" b="1" dirty="0">
              <a:solidFill>
                <a:srgbClr val="80008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914400" y="4152900"/>
            <a:ext cx="75438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>
                        <a:gamma/>
                        <a:shade val="46275"/>
                        <a:invGamma/>
                      </a:srgbClr>
                    </a:gs>
                    <a:gs pos="50000">
                      <a:srgbClr val="FF0000"/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 Black"/>
              </a:rPr>
              <a:t>LESSON 3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5000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atin typeface="Arial Black"/>
            </a:endParaRPr>
          </a:p>
          <a:p>
            <a:pPr algn="ctr"/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>
                        <a:gamma/>
                        <a:shade val="46275"/>
                        <a:invGamma/>
                      </a:srgbClr>
                    </a:gs>
                    <a:gs pos="50000">
                      <a:srgbClr val="FF0000"/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 Black"/>
              </a:rPr>
              <a:t>A CLOSER LOOK 2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5000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3475" y="2827289"/>
            <a:ext cx="7467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i="1" kern="1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Century"/>
              </a:rPr>
              <a:t>SOURCES OF ENERGY</a:t>
            </a:r>
            <a:endParaRPr lang="en-US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8279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8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38200" y="1676400"/>
            <a:ext cx="12234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1371600"/>
            <a:ext cx="56388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3, Susan /check cracks </a:t>
            </a:r>
          </a:p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in the water pipes.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0600" y="4495800"/>
            <a:ext cx="65532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.VnBahamasBH" pitchFamily="34" charset="0"/>
              </a:rPr>
              <a:t>3, Susan 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.VnBahamasBH" pitchFamily="34" charset="0"/>
              </a:rPr>
              <a:t>will be checking 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.VnBahamasBH" pitchFamily="34" charset="0"/>
              </a:rPr>
              <a:t>cracks in the water pipes.</a:t>
            </a:r>
          </a:p>
        </p:txBody>
      </p:sp>
      <p:sp>
        <p:nvSpPr>
          <p:cNvPr id="10" name="Line Callout 3 (Border and Accent Bar) 9"/>
          <p:cNvSpPr/>
          <p:nvPr/>
        </p:nvSpPr>
        <p:spPr>
          <a:xfrm>
            <a:off x="914400" y="3124200"/>
            <a:ext cx="1295400" cy="38100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375051"/>
              <a:gd name="adj8" fmla="val 9139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71600" y="685800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Write what these students will be doing tomorrow afternoon. (Ex. 2/ p. 41)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3" descr="C:\Users\NDC\Downloads\Desktop\3plug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286000"/>
            <a:ext cx="1905000" cy="1676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8279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8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38200" y="1676400"/>
            <a:ext cx="12234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1371600"/>
            <a:ext cx="56388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5, Kate /show a film on </a:t>
            </a:r>
          </a:p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types of renewable energy  sources.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0600" y="4495800"/>
            <a:ext cx="70104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.VnBahamasBH" pitchFamily="34" charset="0"/>
              </a:rPr>
              <a:t>Kate 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.VnBahamasBH" pitchFamily="34" charset="0"/>
              </a:rPr>
              <a:t>will be showing 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.VnBahamasBH" pitchFamily="34" charset="0"/>
              </a:rPr>
              <a:t>a film on  types of renewable energy sources. </a:t>
            </a:r>
          </a:p>
        </p:txBody>
      </p:sp>
      <p:sp>
        <p:nvSpPr>
          <p:cNvPr id="10" name="Line Callout 3 (Border and Accent Bar) 9"/>
          <p:cNvSpPr/>
          <p:nvPr/>
        </p:nvSpPr>
        <p:spPr>
          <a:xfrm>
            <a:off x="914400" y="3124200"/>
            <a:ext cx="1295400" cy="38100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375051"/>
              <a:gd name="adj8" fmla="val 9139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71600" y="685800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Write what these students will be doing tomorrow afternoon. (Ex. 2/ p. 41)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www.cei.int/sites/default/files/image/Clear,%20secure%20and%20efficient%20energy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2667000"/>
            <a:ext cx="2819400" cy="152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8279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8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38200" y="1676400"/>
            <a:ext cx="12234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1371600"/>
            <a:ext cx="67818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 WE will use WAVES as an environmentally </a:t>
            </a:r>
          </a:p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friendly energy source.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0600" y="4495800"/>
            <a:ext cx="70104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.VnBahamasBH" pitchFamily="34" charset="0"/>
              </a:rPr>
              <a:t>Waves will _______________</a:t>
            </a:r>
          </a:p>
          <a:p>
            <a:pPr algn="ctr"/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.VnBahamasBH" pitchFamily="34" charset="0"/>
            </a:endParaRPr>
          </a:p>
          <a:p>
            <a:pPr algn="ctr"/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.VnBahamasBH" pitchFamily="34" charset="0"/>
            </a:endParaRPr>
          </a:p>
        </p:txBody>
      </p:sp>
      <p:sp>
        <p:nvSpPr>
          <p:cNvPr id="10" name="Line Callout 3 (Border and Accent Bar) 9"/>
          <p:cNvSpPr/>
          <p:nvPr/>
        </p:nvSpPr>
        <p:spPr>
          <a:xfrm>
            <a:off x="914400" y="3124200"/>
            <a:ext cx="1295400" cy="38100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375051"/>
              <a:gd name="adj8" fmla="val 9139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71600" y="68580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Change these sentences into the passive voice. </a:t>
            </a:r>
          </a:p>
          <a:p>
            <a:pPr lvl="0"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(Ex. 6/ p. 41)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1066800" y="3962400"/>
            <a:ext cx="701040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.VnBahamasBH" pitchFamily="34" charset="0"/>
              </a:rPr>
              <a:t>Waves will be used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.VnBahamasBH" pitchFamily="34" charset="0"/>
              </a:rPr>
              <a:t>as an environmentally </a:t>
            </a:r>
          </a:p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.VnBahamasBH" pitchFamily="34" charset="0"/>
              </a:rPr>
              <a:t>     friendly energy source. </a:t>
            </a:r>
          </a:p>
        </p:txBody>
      </p:sp>
    </p:spTree>
    <p:extLst>
      <p:ext uri="{BB962C8B-B14F-4D97-AF65-F5344CB8AC3E}">
        <p14:creationId xmlns:p14="http://schemas.microsoft.com/office/powerpoint/2010/main" val="178279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8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38200" y="1676400"/>
            <a:ext cx="12234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1371600"/>
            <a:ext cx="67818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They will install A network of wind turbines to  make electricity.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0600" y="4495800"/>
            <a:ext cx="70104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.VnBahamasBH" pitchFamily="34" charset="0"/>
              </a:rPr>
              <a:t>A network of wind turbines will _______________</a:t>
            </a:r>
          </a:p>
          <a:p>
            <a:pPr algn="ctr"/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.VnBahamasBH" pitchFamily="34" charset="0"/>
            </a:endParaRPr>
          </a:p>
        </p:txBody>
      </p:sp>
      <p:sp>
        <p:nvSpPr>
          <p:cNvPr id="10" name="Line Callout 3 (Border and Accent Bar) 9"/>
          <p:cNvSpPr/>
          <p:nvPr/>
        </p:nvSpPr>
        <p:spPr>
          <a:xfrm>
            <a:off x="914400" y="3124200"/>
            <a:ext cx="1295400" cy="38100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375051"/>
              <a:gd name="adj8" fmla="val 9139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71600" y="68580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Change these sentences into the passive voice. </a:t>
            </a:r>
          </a:p>
          <a:p>
            <a:pPr lvl="0"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(Ex. 6/ p. 41)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990600" y="3962400"/>
            <a:ext cx="701040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.VnBahamasBH" pitchFamily="34" charset="0"/>
              </a:rPr>
              <a:t>A network of wind turbines will be installed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.VnBahamasBH" pitchFamily="34" charset="0"/>
              </a:rPr>
              <a:t>to  make electricity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.VnBahamasBH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279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8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38200" y="1676400"/>
            <a:ext cx="12234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1371600"/>
            <a:ext cx="67818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 In the countryside , people will burn plants to</a:t>
            </a:r>
          </a:p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produce heat.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0600" y="4495800"/>
            <a:ext cx="70104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.VnBahamasBH" pitchFamily="34" charset="0"/>
              </a:rPr>
              <a:t>In the countryside , plants will _______________</a:t>
            </a:r>
          </a:p>
          <a:p>
            <a:pPr algn="ctr"/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.VnBahamasBH" pitchFamily="34" charset="0"/>
            </a:endParaRPr>
          </a:p>
        </p:txBody>
      </p:sp>
      <p:sp>
        <p:nvSpPr>
          <p:cNvPr id="10" name="Line Callout 3 (Border and Accent Bar) 9"/>
          <p:cNvSpPr/>
          <p:nvPr/>
        </p:nvSpPr>
        <p:spPr>
          <a:xfrm>
            <a:off x="914400" y="3124200"/>
            <a:ext cx="1295400" cy="38100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375051"/>
              <a:gd name="adj8" fmla="val 9139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71600" y="68580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Change these sentences into the passive voice. </a:t>
            </a:r>
          </a:p>
          <a:p>
            <a:pPr lvl="0"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(Ex. 6/ p. 41)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914400" y="4191000"/>
            <a:ext cx="723900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.VnBahamasBH" pitchFamily="34" charset="0"/>
              </a:rPr>
              <a:t>In the countryside , plants will be burnt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.VnBahamasBH" pitchFamily="34" charset="0"/>
              </a:rPr>
              <a:t>to</a:t>
            </a:r>
          </a:p>
          <a:p>
            <a:pPr lvl="0"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.VnBahamasBH" pitchFamily="34" charset="0"/>
              </a:rPr>
              <a:t>    produce heat.</a:t>
            </a:r>
          </a:p>
          <a:p>
            <a:pPr lvl="0" algn="ctr"/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.VnBahamasB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79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8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38200" y="1676400"/>
            <a:ext cx="12234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1371600"/>
            <a:ext cx="67818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5. We will develop Alternative sources of energy.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0600" y="4495800"/>
            <a:ext cx="70104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.VnBahamasBH" pitchFamily="34" charset="0"/>
              </a:rPr>
              <a:t>Alternative sources of energy will _______________</a:t>
            </a:r>
          </a:p>
          <a:p>
            <a:pPr algn="ctr"/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.VnBahamasBH" pitchFamily="34" charset="0"/>
            </a:endParaRPr>
          </a:p>
        </p:txBody>
      </p:sp>
      <p:sp>
        <p:nvSpPr>
          <p:cNvPr id="10" name="Line Callout 3 (Border and Accent Bar) 9"/>
          <p:cNvSpPr/>
          <p:nvPr/>
        </p:nvSpPr>
        <p:spPr>
          <a:xfrm>
            <a:off x="914400" y="3124200"/>
            <a:ext cx="1295400" cy="38100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375051"/>
              <a:gd name="adj8" fmla="val 9139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71600" y="68580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Change these sentences into the passive voice. </a:t>
            </a:r>
          </a:p>
          <a:p>
            <a:pPr lvl="0"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(Ex. 6/ p. 41)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1143000" y="4343400"/>
            <a:ext cx="65532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.VnBahamasBH" pitchFamily="34" charset="0"/>
              </a:rPr>
              <a:t>Alternative sources of energy will be developed.</a:t>
            </a:r>
          </a:p>
        </p:txBody>
      </p:sp>
    </p:spTree>
    <p:extLst>
      <p:ext uri="{BB962C8B-B14F-4D97-AF65-F5344CB8AC3E}">
        <p14:creationId xmlns:p14="http://schemas.microsoft.com/office/powerpoint/2010/main" val="178279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8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38200" y="1676400"/>
            <a:ext cx="12234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0600" y="4495800"/>
            <a:ext cx="65532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.VnBahamasBH" pitchFamily="34" charset="0"/>
              </a:rPr>
              <a:t>Solar panels will be put / installed on the roof of the buildings.</a:t>
            </a:r>
          </a:p>
        </p:txBody>
      </p:sp>
      <p:sp>
        <p:nvSpPr>
          <p:cNvPr id="10" name="Line Callout 3 (Border and Accent Bar) 9"/>
          <p:cNvSpPr/>
          <p:nvPr/>
        </p:nvSpPr>
        <p:spPr>
          <a:xfrm>
            <a:off x="685800" y="1143000"/>
            <a:ext cx="1295400" cy="99060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325234"/>
              <a:gd name="adj8" fmla="val 6674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71600" y="685800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Look at the pictures and write what will be done in the future. (Ex. 7/ p. 42)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6" descr="https://c.o0bg.com/rf/image_960w/Boston/2011-2020/2015/03/14/BostonGlobe.com/National/Images/Was8909399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1447800"/>
            <a:ext cx="4145280" cy="24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8279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8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38200" y="1676400"/>
            <a:ext cx="12234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0600" y="4495800"/>
            <a:ext cx="65532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.VnBahamasBH" pitchFamily="34" charset="0"/>
              </a:rPr>
              <a:t>Bicycles will be used to travel in the city.</a:t>
            </a:r>
          </a:p>
        </p:txBody>
      </p:sp>
      <p:sp>
        <p:nvSpPr>
          <p:cNvPr id="10" name="Line Callout 3 (Border and Accent Bar) 9"/>
          <p:cNvSpPr/>
          <p:nvPr/>
        </p:nvSpPr>
        <p:spPr>
          <a:xfrm>
            <a:off x="685800" y="1143000"/>
            <a:ext cx="1295400" cy="99060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325234"/>
              <a:gd name="adj8" fmla="val 6674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71600" y="685800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Look at the pictures and write what will be done in the future. (Ex. 7/ p. 42)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NDC\Downloads\Desktop\amsterdam-bicycles-20[5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371600"/>
            <a:ext cx="4109408" cy="273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8279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0" descr="flowers 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5029200"/>
            <a:ext cx="4495800" cy="1036637"/>
          </a:xfrm>
          <a:prstGeom prst="rect">
            <a:avLst/>
          </a:prstGeom>
          <a:noFill/>
        </p:spPr>
      </p:pic>
      <p:pic>
        <p:nvPicPr>
          <p:cNvPr id="5" name="Picture 41" descr="fruit 4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724400"/>
            <a:ext cx="1981200" cy="912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1" descr="fruit 4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4953000"/>
            <a:ext cx="1981200" cy="684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1" descr="fruit 4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5105400"/>
            <a:ext cx="1981200" cy="684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600200" y="762000"/>
            <a:ext cx="5638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AT HOME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38200" y="1905000"/>
            <a:ext cx="77724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Blip>
                <a:blip r:embed="rId5"/>
              </a:buBlip>
            </a:pPr>
            <a:r>
              <a:rPr lang="en-US" sz="4000" dirty="0" smtClean="0"/>
              <a:t> Learn all the grammar by heart.</a:t>
            </a:r>
          </a:p>
          <a:p>
            <a:pPr>
              <a:buBlip>
                <a:blip r:embed="rId5"/>
              </a:buBlip>
            </a:pPr>
            <a:r>
              <a:rPr lang="en-US" sz="4000" dirty="0" smtClean="0"/>
              <a:t> Do all exercises again. </a:t>
            </a:r>
          </a:p>
          <a:p>
            <a:pPr>
              <a:buBlip>
                <a:blip r:embed="rId5"/>
              </a:buBlip>
            </a:pPr>
            <a:r>
              <a:rPr lang="en-US" sz="4000" dirty="0" smtClean="0"/>
              <a:t> Be ready for COMMUNICATION .</a:t>
            </a:r>
          </a:p>
          <a:p>
            <a:pPr marL="342900" indent="-342900">
              <a:lnSpc>
                <a:spcPct val="200000"/>
              </a:lnSpc>
            </a:pPr>
            <a:endParaRPr lang="en-US" sz="4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79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F6"/>
              </a:clrFrom>
              <a:clrTo>
                <a:srgbClr val="FFFDF6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6720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073" y="4705350"/>
            <a:ext cx="12192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loud-01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12780"/>
            <a:ext cx="914400" cy="119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D BYE SONG 2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" y="990600"/>
            <a:ext cx="7086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8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28600"/>
            <a:ext cx="8458200" cy="640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76520" y="228600"/>
            <a:ext cx="24336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I. GRAMMAR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7200" y="633046"/>
            <a:ext cx="8229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THE FUTURE CONTINUOUS ( THÌ TƯƠNG LAI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28800" y="1828800"/>
            <a:ext cx="5791200" cy="198120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(+)   S   +  will be  +  V- </a:t>
            </a:r>
            <a:r>
              <a:rPr lang="en-US" sz="2800" b="1" dirty="0" err="1" smtClean="0">
                <a:solidFill>
                  <a:schemeClr val="tx1"/>
                </a:solidFill>
              </a:rPr>
              <a:t>ing</a:t>
            </a:r>
            <a:r>
              <a:rPr lang="en-US" sz="2800" b="1" dirty="0" smtClean="0">
                <a:solidFill>
                  <a:schemeClr val="tx1"/>
                </a:solidFill>
              </a:rPr>
              <a:t> + …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(- )   S   +  will not be  +  V- </a:t>
            </a:r>
            <a:r>
              <a:rPr lang="en-US" sz="2800" b="1" dirty="0" err="1" smtClean="0">
                <a:solidFill>
                  <a:schemeClr val="tx1"/>
                </a:solidFill>
              </a:rPr>
              <a:t>ing</a:t>
            </a:r>
            <a:r>
              <a:rPr lang="en-US" sz="2800" b="1" dirty="0" smtClean="0">
                <a:solidFill>
                  <a:schemeClr val="tx1"/>
                </a:solidFill>
              </a:rPr>
              <a:t>  + …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(?)   Will  + S  + be  +  V-</a:t>
            </a:r>
            <a:r>
              <a:rPr lang="en-US" sz="2800" b="1" dirty="0" err="1" smtClean="0">
                <a:solidFill>
                  <a:schemeClr val="tx1"/>
                </a:solidFill>
              </a:rPr>
              <a:t>ing</a:t>
            </a:r>
            <a:r>
              <a:rPr lang="en-US" sz="2800" b="1" dirty="0" smtClean="0">
                <a:solidFill>
                  <a:schemeClr val="tx1"/>
                </a:solidFill>
              </a:rPr>
              <a:t> + … ?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01888"/>
            <a:ext cx="36576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* </a:t>
            </a:r>
            <a:r>
              <a:rPr lang="en-US" sz="2800" b="1" dirty="0" err="1" smtClean="0"/>
              <a:t>Từ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nhận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biết</a:t>
            </a:r>
            <a:r>
              <a:rPr lang="en-US" sz="2800" b="1" dirty="0" smtClean="0"/>
              <a:t>: </a:t>
            </a:r>
            <a:endParaRPr lang="vi-VN" sz="28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457200" y="4572000"/>
            <a:ext cx="8305800" cy="190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by 2025 (by +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lai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at 8.00 tomorrow morning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on Sunday this time, next week/ month/ year/ summer, ….</a:t>
            </a:r>
            <a:endParaRPr lang="vi-VN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7200" y="1002378"/>
            <a:ext cx="822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50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0" descr="flowers 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5562600"/>
            <a:ext cx="4495800" cy="1036637"/>
          </a:xfrm>
          <a:prstGeom prst="rect">
            <a:avLst/>
          </a:prstGeom>
          <a:noFill/>
        </p:spPr>
      </p:pic>
      <p:pic>
        <p:nvPicPr>
          <p:cNvPr id="5" name="Picture 41" descr="fruit 4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5562600"/>
            <a:ext cx="1981200" cy="912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1" descr="fruit 4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5486400"/>
            <a:ext cx="1981200" cy="684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1" descr="fruit 4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5791200"/>
            <a:ext cx="1981200" cy="684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Heart 2"/>
          <p:cNvSpPr/>
          <p:nvPr/>
        </p:nvSpPr>
        <p:spPr>
          <a:xfrm>
            <a:off x="2682240" y="1913074"/>
            <a:ext cx="3505200" cy="28956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ln/>
                <a:solidFill>
                  <a:srgbClr val="C00000"/>
                </a:solidFill>
              </a:rPr>
              <a:t>Good bye and see you again!</a:t>
            </a:r>
          </a:p>
        </p:txBody>
      </p:sp>
    </p:spTree>
    <p:extLst>
      <p:ext uri="{BB962C8B-B14F-4D97-AF65-F5344CB8AC3E}">
        <p14:creationId xmlns:p14="http://schemas.microsoft.com/office/powerpoint/2010/main" val="178279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28600"/>
            <a:ext cx="8458200" cy="640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09800" y="381000"/>
            <a:ext cx="24336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I. GRAMMAR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7200" y="914400"/>
            <a:ext cx="822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THE SIMPLE FUTURE IN PASIVE FORM.  ( THÌ TƯƠNG LAI Ở BỊ ĐỘNG)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28800" y="1371600"/>
            <a:ext cx="5791200" cy="243840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chemeClr val="tx1"/>
                </a:solidFill>
              </a:rPr>
              <a:t>(+)   S   +  will be  +  V</a:t>
            </a:r>
            <a:r>
              <a:rPr lang="en-US" sz="1400" b="1" dirty="0" smtClean="0">
                <a:solidFill>
                  <a:schemeClr val="tx1"/>
                </a:solidFill>
              </a:rPr>
              <a:t>PII</a:t>
            </a:r>
            <a:r>
              <a:rPr lang="en-US" sz="2800" b="1" dirty="0" smtClean="0">
                <a:solidFill>
                  <a:schemeClr val="tx1"/>
                </a:solidFill>
              </a:rPr>
              <a:t> + …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chemeClr val="tx1"/>
                </a:solidFill>
              </a:rPr>
              <a:t>(- )   S   +  will not be  + V</a:t>
            </a:r>
            <a:r>
              <a:rPr lang="en-US" sz="1400" b="1" dirty="0" smtClean="0">
                <a:solidFill>
                  <a:schemeClr val="tx1"/>
                </a:solidFill>
              </a:rPr>
              <a:t>PII</a:t>
            </a:r>
            <a:r>
              <a:rPr lang="en-US" sz="2800" b="1" dirty="0" smtClean="0">
                <a:solidFill>
                  <a:schemeClr val="tx1"/>
                </a:solidFill>
              </a:rPr>
              <a:t> + …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chemeClr val="tx1"/>
                </a:solidFill>
              </a:rPr>
              <a:t>(?)   Will  + S  + be  + </a:t>
            </a:r>
            <a:r>
              <a:rPr lang="en-US" sz="2800" b="1" dirty="0">
                <a:solidFill>
                  <a:schemeClr val="tx1"/>
                </a:solidFill>
              </a:rPr>
              <a:t>V</a:t>
            </a:r>
            <a:r>
              <a:rPr lang="en-US" sz="1400" b="1" dirty="0">
                <a:solidFill>
                  <a:schemeClr val="tx1"/>
                </a:solidFill>
              </a:rPr>
              <a:t>PII</a:t>
            </a:r>
            <a:r>
              <a:rPr lang="en-US" sz="2800" b="1" dirty="0">
                <a:solidFill>
                  <a:schemeClr val="tx1"/>
                </a:solidFill>
              </a:rPr>
              <a:t> + </a:t>
            </a:r>
            <a:r>
              <a:rPr lang="en-US" sz="2800" b="1" dirty="0" smtClean="0">
                <a:solidFill>
                  <a:schemeClr val="tx1"/>
                </a:solidFill>
              </a:rPr>
              <a:t>… ?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495800"/>
            <a:ext cx="8382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2600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vi-VN" sz="2600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Solar panels </a:t>
            </a:r>
            <a:r>
              <a:rPr lang="vi-VN" sz="2600" b="1" i="1" u="sng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will be put</a:t>
            </a:r>
            <a:r>
              <a:rPr lang="vi-VN" sz="2600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on the roof of the houses.</a:t>
            </a:r>
            <a:endParaRPr lang="vi-VN" sz="26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2600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- The exercises </a:t>
            </a:r>
            <a:r>
              <a:rPr lang="vi-VN" sz="2600" b="1" i="1" u="sng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will be finished</a:t>
            </a:r>
            <a:r>
              <a:rPr lang="vi-VN" sz="2600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tomorrow. </a:t>
            </a:r>
            <a:endParaRPr lang="vi-VN" sz="26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4038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* Example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50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28600"/>
            <a:ext cx="8458200" cy="640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09800" y="381000"/>
            <a:ext cx="22481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II. PRACTICE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7200" y="914400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Complete the sentences, using the future continuous tense. (Ex. 1/ p. 41) 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838200" y="5473005"/>
            <a:ext cx="7162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			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	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1676400"/>
            <a:ext cx="35752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1, will be putting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53000" y="1676400"/>
            <a:ext cx="33215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2, will be taking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3000" y="2667000"/>
            <a:ext cx="40132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3, will be installing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66800" y="3581400"/>
            <a:ext cx="3962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4, will be spending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4572000"/>
            <a:ext cx="3962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5, will be using </a:t>
            </a:r>
          </a:p>
        </p:txBody>
      </p:sp>
    </p:spTree>
    <p:extLst>
      <p:ext uri="{BB962C8B-B14F-4D97-AF65-F5344CB8AC3E}">
        <p14:creationId xmlns:p14="http://schemas.microsoft.com/office/powerpoint/2010/main" val="147350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28600"/>
            <a:ext cx="8458200" cy="640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09800" y="381000"/>
            <a:ext cx="22481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II. PRACTICE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81000" y="914400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Complete the conversation with the verbs in brackets (simple future or future continuous tense). (Ex. 2/ p. 41) 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838200" y="5473005"/>
            <a:ext cx="7162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			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	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3429000"/>
            <a:ext cx="28462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1, will watch 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00600" y="3429000"/>
            <a:ext cx="28664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2, will we put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4400" y="4114800"/>
            <a:ext cx="34065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3, will be having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19600" y="4114800"/>
            <a:ext cx="3962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4, will / travel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8200" y="4876800"/>
            <a:ext cx="5029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5, will walk or cycle 	</a:t>
            </a:r>
          </a:p>
        </p:txBody>
      </p:sp>
      <p:pic>
        <p:nvPicPr>
          <p:cNvPr id="12" name="Picture 10" descr="http://i.istockimg.com/file_thumbview_approve/19157208/5/stock-photo-19157208-little-boy-on-his-skateboa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6400"/>
            <a:ext cx="2971800" cy="1447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4" descr="http://www.greenpark.co.uk/images/events/bike-to-work.jpg?sfvrsn=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0"/>
            <a:ext cx="289560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Rectangle 17"/>
          <p:cNvSpPr/>
          <p:nvPr/>
        </p:nvSpPr>
        <p:spPr>
          <a:xfrm>
            <a:off x="381000" y="5638800"/>
            <a:ext cx="5029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6, will be cycling 	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43400" y="5562600"/>
            <a:ext cx="5029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7, will be going 	</a:t>
            </a:r>
          </a:p>
        </p:txBody>
      </p:sp>
    </p:spTree>
    <p:extLst>
      <p:ext uri="{BB962C8B-B14F-4D97-AF65-F5344CB8AC3E}">
        <p14:creationId xmlns:p14="http://schemas.microsoft.com/office/powerpoint/2010/main" val="147350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28600"/>
            <a:ext cx="8458200" cy="640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09800" y="381000"/>
            <a:ext cx="22481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II. PRACTICE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47700" y="835164"/>
            <a:ext cx="792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Complete the magazine article with the passive form of the verbs below.  (Ex. 5/ p. 41) 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838200" y="5473005"/>
            <a:ext cx="7162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			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	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03341" y="4114799"/>
            <a:ext cx="29917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1, be provided 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19600" y="4114800"/>
            <a:ext cx="3962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be used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33858" y="4812030"/>
            <a:ext cx="4343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3, be placed 	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4435" y="5661780"/>
            <a:ext cx="5029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4, be stored 	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43765" y="5549325"/>
            <a:ext cx="5029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5, be solved 	</a:t>
            </a:r>
          </a:p>
        </p:txBody>
      </p:sp>
      <p:pic>
        <p:nvPicPr>
          <p:cNvPr id="20" name="Picture 12" descr="https://saferenvironment.files.wordpress.com/2009/02/solar_power_tower.jpg?w=500&amp;h=2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524000"/>
            <a:ext cx="6629400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350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28600"/>
            <a:ext cx="8458200" cy="640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09799" y="757162"/>
            <a:ext cx="40282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III. FURTHER PRACTICE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56809" y="2081852"/>
            <a:ext cx="6934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Write what these students will be doing tomorrow afternoon. (Ex. 2/ p. 41)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838200" y="5473005"/>
            <a:ext cx="7162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			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	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53440" y="3429000"/>
            <a:ext cx="723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Change these sentences into the passive voice. </a:t>
            </a:r>
          </a:p>
          <a:p>
            <a:pPr lvl="0"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(Ex. 6/ p. 42)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181100" y="4766101"/>
            <a:ext cx="723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Look at the pictures and write what will be done in the future. (Ex. 7/ p. 42)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50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8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38200" y="1676400"/>
            <a:ext cx="12234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7800" y="609600"/>
            <a:ext cx="6781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GAME:Lucky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red apples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4" descr="5049ebf2_0f73e4e4_10jpg-0307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447800"/>
            <a:ext cx="7086600" cy="441960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6" name="Picture 5" descr="green-apples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1600" y="3124200"/>
            <a:ext cx="914400" cy="823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mages1028768_9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600200" y="4114800"/>
            <a:ext cx="1066799" cy="87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green-apples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8400" y="3657600"/>
            <a:ext cx="914400" cy="823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green-apples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3800" y="2438400"/>
            <a:ext cx="914400" cy="823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green-apples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3429000"/>
            <a:ext cx="914400" cy="823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green-apples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8400" y="2286000"/>
            <a:ext cx="914400" cy="823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images1028768_9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2895600" y="1600200"/>
            <a:ext cx="1066799" cy="87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images.jpg"/>
          <p:cNvPicPr>
            <a:picLocks noChangeAspect="1"/>
          </p:cNvPicPr>
          <p:nvPr/>
        </p:nvPicPr>
        <p:blipFill>
          <a:blip r:embed="rId11"/>
          <a:srcRect l="19124" t="8000" r="26693" b="12000"/>
          <a:stretch>
            <a:fillRect/>
          </a:stretch>
        </p:blipFill>
        <p:spPr>
          <a:xfrm>
            <a:off x="5562600" y="2209800"/>
            <a:ext cx="68580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images.jpg"/>
          <p:cNvPicPr>
            <a:picLocks noChangeAspect="1"/>
          </p:cNvPicPr>
          <p:nvPr/>
        </p:nvPicPr>
        <p:blipFill>
          <a:blip r:embed="rId11"/>
          <a:srcRect l="19124" t="8000" r="26693" b="12000"/>
          <a:stretch>
            <a:fillRect/>
          </a:stretch>
        </p:blipFill>
        <p:spPr>
          <a:xfrm>
            <a:off x="3505200" y="3276600"/>
            <a:ext cx="68580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images1028768_94.jpg"/>
          <p:cNvPicPr>
            <a:picLocks noChangeAspect="1"/>
          </p:cNvPicPr>
          <p:nvPr/>
        </p:nvPicPr>
        <p:blipFill>
          <a:blip r:embed="rId6" cstate="print"/>
          <a:srcRect l="14286" r="14286"/>
          <a:stretch>
            <a:fillRect/>
          </a:stretch>
        </p:blipFill>
        <p:spPr>
          <a:xfrm flipH="1">
            <a:off x="5562600" y="4038600"/>
            <a:ext cx="762000" cy="87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Decagon 21"/>
          <p:cNvSpPr/>
          <p:nvPr/>
        </p:nvSpPr>
        <p:spPr>
          <a:xfrm>
            <a:off x="1295400" y="3048000"/>
            <a:ext cx="1066800" cy="990600"/>
          </a:xfrm>
          <a:prstGeom prst="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Bodoni MT Black" pitchFamily="18" charset="0"/>
              </a:rPr>
              <a:t>1</a:t>
            </a:r>
            <a:endParaRPr lang="en-US" sz="4000" dirty="0">
              <a:solidFill>
                <a:srgbClr val="FF0000"/>
              </a:solidFill>
              <a:latin typeface="Bodoni MT Black" pitchFamily="18" charset="0"/>
            </a:endParaRPr>
          </a:p>
        </p:txBody>
      </p:sp>
      <p:sp>
        <p:nvSpPr>
          <p:cNvPr id="23" name="Decagon 22"/>
          <p:cNvSpPr/>
          <p:nvPr/>
        </p:nvSpPr>
        <p:spPr>
          <a:xfrm>
            <a:off x="3657600" y="2362200"/>
            <a:ext cx="1143000" cy="914400"/>
          </a:xfrm>
          <a:prstGeom prst="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Bodoni MT Black" pitchFamily="18" charset="0"/>
              </a:rPr>
              <a:t>2</a:t>
            </a:r>
            <a:endParaRPr lang="en-US" sz="4000" dirty="0">
              <a:solidFill>
                <a:srgbClr val="FF0000"/>
              </a:solidFill>
              <a:latin typeface="Bodoni MT Black" pitchFamily="18" charset="0"/>
            </a:endParaRPr>
          </a:p>
        </p:txBody>
      </p:sp>
      <p:sp>
        <p:nvSpPr>
          <p:cNvPr id="25" name="Decagon 24"/>
          <p:cNvSpPr/>
          <p:nvPr/>
        </p:nvSpPr>
        <p:spPr>
          <a:xfrm>
            <a:off x="1524000" y="4114800"/>
            <a:ext cx="1219200" cy="1066800"/>
          </a:xfrm>
          <a:prstGeom prst="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Bodoni MT Black" pitchFamily="18" charset="0"/>
              </a:rPr>
              <a:t>4</a:t>
            </a:r>
            <a:endParaRPr lang="en-US" sz="4000" dirty="0">
              <a:solidFill>
                <a:srgbClr val="FF0000"/>
              </a:solidFill>
              <a:latin typeface="Bodoni MT Black" pitchFamily="18" charset="0"/>
            </a:endParaRPr>
          </a:p>
        </p:txBody>
      </p:sp>
      <p:sp>
        <p:nvSpPr>
          <p:cNvPr id="27" name="Decagon 26"/>
          <p:cNvSpPr/>
          <p:nvPr/>
        </p:nvSpPr>
        <p:spPr>
          <a:xfrm>
            <a:off x="2362200" y="3581400"/>
            <a:ext cx="1143000" cy="914400"/>
          </a:xfrm>
          <a:prstGeom prst="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Bodoni MT Black" pitchFamily="18" charset="0"/>
              </a:rPr>
              <a:t>6</a:t>
            </a:r>
            <a:endParaRPr lang="en-US" sz="4000" dirty="0">
              <a:solidFill>
                <a:srgbClr val="FF0000"/>
              </a:solidFill>
              <a:latin typeface="Bodoni MT Black" pitchFamily="18" charset="0"/>
            </a:endParaRPr>
          </a:p>
        </p:txBody>
      </p:sp>
      <p:sp>
        <p:nvSpPr>
          <p:cNvPr id="31" name="Decagon 30"/>
          <p:cNvSpPr/>
          <p:nvPr/>
        </p:nvSpPr>
        <p:spPr>
          <a:xfrm>
            <a:off x="5334000" y="4038600"/>
            <a:ext cx="1143000" cy="914400"/>
          </a:xfrm>
          <a:prstGeom prst="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Bodoni MT Black" pitchFamily="18" charset="0"/>
              </a:rPr>
              <a:t>10</a:t>
            </a:r>
            <a:endParaRPr lang="en-US" sz="3600" dirty="0">
              <a:solidFill>
                <a:srgbClr val="FF0000"/>
              </a:solidFill>
              <a:latin typeface="Bodoni MT Black" pitchFamily="18" charset="0"/>
            </a:endParaRPr>
          </a:p>
        </p:txBody>
      </p:sp>
      <p:pic>
        <p:nvPicPr>
          <p:cNvPr id="32" name="Picture 31" descr="green-apples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1447800"/>
            <a:ext cx="914400" cy="823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Decagon 32"/>
          <p:cNvSpPr/>
          <p:nvPr/>
        </p:nvSpPr>
        <p:spPr>
          <a:xfrm>
            <a:off x="2362200" y="2286000"/>
            <a:ext cx="1219200" cy="838200"/>
          </a:xfrm>
          <a:prstGeom prst="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Bodoni MT Black" pitchFamily="18" charset="0"/>
              </a:rPr>
              <a:t>11</a:t>
            </a:r>
            <a:endParaRPr lang="en-US" sz="3600" dirty="0">
              <a:solidFill>
                <a:srgbClr val="FF0000"/>
              </a:solidFill>
              <a:latin typeface="Bodoni MT Black" pitchFamily="18" charset="0"/>
            </a:endParaRPr>
          </a:p>
        </p:txBody>
      </p:sp>
      <p:pic>
        <p:nvPicPr>
          <p:cNvPr id="34" name="Picture 33" descr="dvt_1291646924.jp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315200" y="5105400"/>
            <a:ext cx="12954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34" descr="green-apples.jp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3200400"/>
            <a:ext cx="914400" cy="823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5" descr="green-apples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9400" y="2514600"/>
            <a:ext cx="914400" cy="823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36" descr="green-apples.jp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1828800"/>
            <a:ext cx="914400" cy="823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Decagon 37"/>
          <p:cNvSpPr/>
          <p:nvPr/>
        </p:nvSpPr>
        <p:spPr>
          <a:xfrm>
            <a:off x="2895600" y="1600200"/>
            <a:ext cx="1219200" cy="838200"/>
          </a:xfrm>
          <a:prstGeom prst="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Bodoni MT Black" pitchFamily="18" charset="0"/>
              </a:rPr>
              <a:t>7</a:t>
            </a:r>
            <a:endParaRPr lang="en-US" sz="4000" dirty="0">
              <a:solidFill>
                <a:srgbClr val="FF0000"/>
              </a:solidFill>
              <a:latin typeface="Bodoni MT Black" pitchFamily="18" charset="0"/>
            </a:endParaRPr>
          </a:p>
        </p:txBody>
      </p:sp>
      <p:sp>
        <p:nvSpPr>
          <p:cNvPr id="39" name="Decagon 38"/>
          <p:cNvSpPr/>
          <p:nvPr/>
        </p:nvSpPr>
        <p:spPr>
          <a:xfrm>
            <a:off x="6629400" y="2362200"/>
            <a:ext cx="1066800" cy="990600"/>
          </a:xfrm>
          <a:prstGeom prst="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Bodoni MT Black" pitchFamily="18" charset="0"/>
              </a:rPr>
              <a:t>8</a:t>
            </a:r>
            <a:endParaRPr lang="en-US" sz="4000" dirty="0">
              <a:solidFill>
                <a:srgbClr val="FF0000"/>
              </a:solidFill>
              <a:latin typeface="Bodoni MT Black" pitchFamily="18" charset="0"/>
            </a:endParaRPr>
          </a:p>
        </p:txBody>
      </p:sp>
      <p:sp>
        <p:nvSpPr>
          <p:cNvPr id="40" name="Decagon 39"/>
          <p:cNvSpPr/>
          <p:nvPr/>
        </p:nvSpPr>
        <p:spPr>
          <a:xfrm>
            <a:off x="4343400" y="1447800"/>
            <a:ext cx="1143000" cy="914400"/>
          </a:xfrm>
          <a:prstGeom prst="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Bodoni MT Black" pitchFamily="18" charset="0"/>
              </a:rPr>
              <a:t>5</a:t>
            </a:r>
            <a:endParaRPr lang="en-US" sz="4000" dirty="0">
              <a:solidFill>
                <a:srgbClr val="FF0000"/>
              </a:solidFill>
              <a:latin typeface="Bodoni MT Black" pitchFamily="18" charset="0"/>
            </a:endParaRPr>
          </a:p>
        </p:txBody>
      </p:sp>
      <p:sp>
        <p:nvSpPr>
          <p:cNvPr id="41" name="Decagon 40"/>
          <p:cNvSpPr/>
          <p:nvPr/>
        </p:nvSpPr>
        <p:spPr>
          <a:xfrm>
            <a:off x="3276600" y="3276600"/>
            <a:ext cx="1295400" cy="1066800"/>
          </a:xfrm>
          <a:prstGeom prst="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Bodoni MT Black" pitchFamily="18" charset="0"/>
              </a:rPr>
              <a:t>12</a:t>
            </a:r>
            <a:endParaRPr lang="en-US" sz="4000" dirty="0">
              <a:solidFill>
                <a:srgbClr val="FF0000"/>
              </a:solidFill>
              <a:latin typeface="Bodoni MT Black" pitchFamily="18" charset="0"/>
            </a:endParaRPr>
          </a:p>
        </p:txBody>
      </p:sp>
      <p:sp>
        <p:nvSpPr>
          <p:cNvPr id="42" name="Decagon 41"/>
          <p:cNvSpPr/>
          <p:nvPr/>
        </p:nvSpPr>
        <p:spPr>
          <a:xfrm>
            <a:off x="5334000" y="2057400"/>
            <a:ext cx="1143000" cy="1066800"/>
          </a:xfrm>
          <a:prstGeom prst="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Bodoni MT Black" pitchFamily="18" charset="0"/>
              </a:rPr>
              <a:t>13</a:t>
            </a:r>
            <a:endParaRPr lang="en-US" sz="4000" dirty="0">
              <a:solidFill>
                <a:srgbClr val="FF0000"/>
              </a:solidFill>
              <a:latin typeface="Bodoni MT Black" pitchFamily="18" charset="0"/>
            </a:endParaRPr>
          </a:p>
        </p:txBody>
      </p:sp>
      <p:sp>
        <p:nvSpPr>
          <p:cNvPr id="43" name="Decagon 42"/>
          <p:cNvSpPr/>
          <p:nvPr/>
        </p:nvSpPr>
        <p:spPr>
          <a:xfrm>
            <a:off x="6019800" y="3352800"/>
            <a:ext cx="1143000" cy="838200"/>
          </a:xfrm>
          <a:prstGeom prst="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Bodoni MT Black" pitchFamily="18" charset="0"/>
              </a:rPr>
              <a:t>14</a:t>
            </a:r>
            <a:endParaRPr lang="en-US" sz="4000" dirty="0">
              <a:solidFill>
                <a:srgbClr val="FF0000"/>
              </a:solidFill>
              <a:latin typeface="Bodoni MT Black" pitchFamily="18" charset="0"/>
            </a:endParaRPr>
          </a:p>
        </p:txBody>
      </p:sp>
      <p:sp>
        <p:nvSpPr>
          <p:cNvPr id="44" name="Decagon 43"/>
          <p:cNvSpPr/>
          <p:nvPr/>
        </p:nvSpPr>
        <p:spPr>
          <a:xfrm>
            <a:off x="1066800" y="1828800"/>
            <a:ext cx="1066800" cy="838200"/>
          </a:xfrm>
          <a:prstGeom prst="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Bodoni MT Black" pitchFamily="18" charset="0"/>
              </a:rPr>
              <a:t>3</a:t>
            </a:r>
            <a:endParaRPr lang="en-US" sz="4000" dirty="0">
              <a:solidFill>
                <a:srgbClr val="FF0000"/>
              </a:solidFill>
              <a:latin typeface="Bodoni MT Black" pitchFamily="18" charset="0"/>
            </a:endParaRPr>
          </a:p>
        </p:txBody>
      </p:sp>
      <p:sp>
        <p:nvSpPr>
          <p:cNvPr id="45" name="Decagon 44"/>
          <p:cNvSpPr/>
          <p:nvPr/>
        </p:nvSpPr>
        <p:spPr>
          <a:xfrm>
            <a:off x="4495800" y="3124200"/>
            <a:ext cx="1219200" cy="990600"/>
          </a:xfrm>
          <a:prstGeom prst="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Bodoni MT Black" pitchFamily="18" charset="0"/>
              </a:rPr>
              <a:t>9</a:t>
            </a:r>
            <a:endParaRPr lang="en-US" sz="4000" dirty="0">
              <a:solidFill>
                <a:srgbClr val="FF0000"/>
              </a:solidFill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79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7" grpId="0" animBg="1"/>
      <p:bldP spid="31" grpId="0" animBg="1"/>
      <p:bldP spid="33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8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38200" y="1676400"/>
            <a:ext cx="12234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1371600"/>
            <a:ext cx="56388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2, Helen /put solar </a:t>
            </a:r>
          </a:p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panels in the playground.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0600" y="4495800"/>
            <a:ext cx="65532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.VnBahamasBH" pitchFamily="34" charset="0"/>
              </a:rPr>
              <a:t>2, Helen 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.VnBahamasBH" pitchFamily="34" charset="0"/>
              </a:rPr>
              <a:t>will be putting 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.VnBahamasBH" pitchFamily="34" charset="0"/>
              </a:rPr>
              <a:t>solar panels in the playground. </a:t>
            </a:r>
          </a:p>
        </p:txBody>
      </p:sp>
      <p:sp>
        <p:nvSpPr>
          <p:cNvPr id="10" name="Line Callout 3 (Border and Accent Bar) 9"/>
          <p:cNvSpPr/>
          <p:nvPr/>
        </p:nvSpPr>
        <p:spPr>
          <a:xfrm>
            <a:off x="914400" y="3124200"/>
            <a:ext cx="1295400" cy="38100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375051"/>
              <a:gd name="adj8" fmla="val 9139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71600" y="685800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Write what these students will be doing tomorrow afternoon. (Ex. 2/ p. 41)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 descr="http://www.revisionenergy.com/wp-content/gallery/round-pond-solar/dynamic/round-pond-solar-hot-water-01.jpg-nggid041981-ngg0dyn-0x0x100-00f0w010c010r110f110r010t01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667000"/>
            <a:ext cx="2388600" cy="160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8279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882</Words>
  <Application>Microsoft Office PowerPoint</Application>
  <PresentationFormat>On-screen Show (4:3)</PresentationFormat>
  <Paragraphs>132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</dc:creator>
  <cp:lastModifiedBy>Windows User</cp:lastModifiedBy>
  <cp:revision>67</cp:revision>
  <dcterms:created xsi:type="dcterms:W3CDTF">2015-02-22T13:30:23Z</dcterms:created>
  <dcterms:modified xsi:type="dcterms:W3CDTF">2020-05-08T07:04:49Z</dcterms:modified>
</cp:coreProperties>
</file>